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classes de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Cette</a:t>
            </a:r>
            <a:r>
              <a:rPr lang="fr-FR" dirty="0"/>
              <a:t> histoire est très drôle !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Ce sont bien </a:t>
            </a:r>
            <a:r>
              <a:rPr lang="fr-FR" u="sng" dirty="0"/>
              <a:t>les</a:t>
            </a:r>
            <a:r>
              <a:rPr lang="fr-FR" dirty="0"/>
              <a:t> affaires que j’ai achetées.</a:t>
            </a:r>
          </a:p>
        </p:txBody>
      </p:sp>
    </p:spTree>
    <p:extLst>
      <p:ext uri="{BB962C8B-B14F-4D97-AF65-F5344CB8AC3E}">
        <p14:creationId xmlns:p14="http://schemas.microsoft.com/office/powerpoint/2010/main" val="331862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cette</a:t>
            </a:r>
            <a:r>
              <a:rPr lang="fr-FR" dirty="0"/>
              <a:t> : </a:t>
            </a:r>
            <a:r>
              <a:rPr lang="fr-FR" b="1" dirty="0">
                <a:solidFill>
                  <a:schemeClr val="accent1"/>
                </a:solidFill>
              </a:rPr>
              <a:t>DETERMINANT</a:t>
            </a:r>
            <a:endParaRPr lang="fr-FR" dirty="0">
              <a:solidFill>
                <a:schemeClr val="accent1"/>
              </a:solidFill>
            </a:endParaRP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/>
              <a:t>les</a:t>
            </a:r>
            <a:r>
              <a:rPr lang="fr-FR" dirty="0"/>
              <a:t> : </a:t>
            </a:r>
            <a:r>
              <a:rPr lang="fr-FR" b="1" dirty="0">
                <a:solidFill>
                  <a:schemeClr val="accent1"/>
                </a:solidFill>
              </a:rPr>
              <a:t>DETERMINANT</a:t>
            </a:r>
            <a:r>
              <a:rPr lang="fr-FR" b="1" dirty="0">
                <a:solidFill>
                  <a:srgbClr val="92D050"/>
                </a:solidFill>
              </a:rPr>
              <a:t> </a:t>
            </a:r>
          </a:p>
          <a:p>
            <a:r>
              <a:rPr lang="fr-FR" dirty="0"/>
              <a:t>(article défini)</a:t>
            </a:r>
          </a:p>
        </p:txBody>
      </p:sp>
      <p:pic>
        <p:nvPicPr>
          <p:cNvPr id="14" name="Image 1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E5C44AFC-DE6B-43B0-B833-36925182E30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2" t="20205" r="12075" b="16346"/>
          <a:stretch/>
        </p:blipFill>
        <p:spPr>
          <a:xfrm>
            <a:off x="1903377" y="3482608"/>
            <a:ext cx="1672529" cy="1989758"/>
          </a:xfrm>
          <a:prstGeom prst="rect">
            <a:avLst/>
          </a:prstGeom>
        </p:spPr>
      </p:pic>
      <p:pic>
        <p:nvPicPr>
          <p:cNvPr id="18" name="Image 17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C1D52D2F-A13E-4F21-BC19-3EA2FB9213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2" t="20205" r="12075" b="16346"/>
          <a:stretch/>
        </p:blipFill>
        <p:spPr>
          <a:xfrm>
            <a:off x="7779829" y="3872075"/>
            <a:ext cx="1672529" cy="198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269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Des flocons de neige </a:t>
            </a:r>
            <a:r>
              <a:rPr lang="fr-FR" u="sng" dirty="0"/>
              <a:t>tombent</a:t>
            </a:r>
            <a:r>
              <a:rPr lang="fr-FR" dirty="0"/>
              <a:t> sur le sol.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Ce </a:t>
            </a:r>
            <a:r>
              <a:rPr lang="fr-FR" u="sng" dirty="0"/>
              <a:t>matin</a:t>
            </a:r>
            <a:r>
              <a:rPr lang="fr-FR" dirty="0"/>
              <a:t>, j’ai oublié mon livre.</a:t>
            </a: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tombent</a:t>
            </a:r>
            <a:r>
              <a:rPr lang="fr-FR" dirty="0"/>
              <a:t> : </a:t>
            </a:r>
            <a:r>
              <a:rPr lang="fr-FR" b="1" dirty="0">
                <a:solidFill>
                  <a:srgbClr val="FF0000"/>
                </a:solidFill>
              </a:rPr>
              <a:t>VERBE</a:t>
            </a:r>
            <a:r>
              <a:rPr lang="fr-FR" dirty="0"/>
              <a:t> (tomber)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/>
              <a:t>matin</a:t>
            </a:r>
            <a:r>
              <a:rPr lang="fr-FR" dirty="0"/>
              <a:t> : </a:t>
            </a:r>
            <a:r>
              <a:rPr lang="fr-FR" b="1" dirty="0">
                <a:solidFill>
                  <a:srgbClr val="92D050"/>
                </a:solidFill>
              </a:rPr>
              <a:t>NOM COMMUN</a:t>
            </a:r>
            <a:r>
              <a:rPr lang="fr-FR" dirty="0"/>
              <a:t>, masculin, singulier</a:t>
            </a:r>
          </a:p>
        </p:txBody>
      </p:sp>
      <p:pic>
        <p:nvPicPr>
          <p:cNvPr id="4" name="Image 3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A111CD02-B8C9-4AB8-9D56-35E67403E3D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8" t="21230" r="10759" b="16246"/>
          <a:stretch/>
        </p:blipFill>
        <p:spPr>
          <a:xfrm>
            <a:off x="1944294" y="3701987"/>
            <a:ext cx="1707091" cy="1873829"/>
          </a:xfrm>
          <a:prstGeom prst="rect">
            <a:avLst/>
          </a:prstGeom>
        </p:spPr>
      </p:pic>
      <p:pic>
        <p:nvPicPr>
          <p:cNvPr id="7" name="Image 6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337A4D6D-5891-462B-B539-B571C2CB1A1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8" t="27824" r="10396" b="16376"/>
          <a:stretch/>
        </p:blipFill>
        <p:spPr>
          <a:xfrm>
            <a:off x="7658806" y="3829755"/>
            <a:ext cx="1793552" cy="180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Les </a:t>
            </a:r>
            <a:r>
              <a:rPr lang="fr-FR" u="sng" dirty="0"/>
              <a:t>voitures</a:t>
            </a:r>
            <a:r>
              <a:rPr lang="fr-FR" dirty="0"/>
              <a:t> roulent prudemment.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Sur la plage, l’enfant </a:t>
            </a:r>
            <a:r>
              <a:rPr lang="fr-FR" u="sng" dirty="0"/>
              <a:t>ramasse</a:t>
            </a:r>
            <a:r>
              <a:rPr lang="fr-FR" dirty="0"/>
              <a:t> le caillou.</a:t>
            </a:r>
          </a:p>
        </p:txBody>
      </p:sp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voitures</a:t>
            </a:r>
            <a:r>
              <a:rPr lang="fr-FR" dirty="0"/>
              <a:t> : </a:t>
            </a:r>
            <a:r>
              <a:rPr lang="fr-FR" b="1" dirty="0">
                <a:solidFill>
                  <a:srgbClr val="92D050"/>
                </a:solidFill>
              </a:rPr>
              <a:t>NOM COMMUN</a:t>
            </a:r>
            <a:r>
              <a:rPr lang="fr-FR" dirty="0"/>
              <a:t>, féminin, pluriel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/>
              <a:t>ramasse</a:t>
            </a:r>
            <a:r>
              <a:rPr lang="fr-FR" dirty="0"/>
              <a:t> : </a:t>
            </a:r>
            <a:r>
              <a:rPr lang="fr-FR" b="1" dirty="0">
                <a:solidFill>
                  <a:srgbClr val="FF0000"/>
                </a:solidFill>
              </a:rPr>
              <a:t>VERBE</a:t>
            </a:r>
            <a:r>
              <a:rPr lang="fr-FR" b="1" dirty="0">
                <a:solidFill>
                  <a:srgbClr val="92D050"/>
                </a:solidFill>
              </a:rPr>
              <a:t> </a:t>
            </a:r>
            <a:r>
              <a:rPr lang="fr-FR" dirty="0"/>
              <a:t>(ramasser)</a:t>
            </a:r>
          </a:p>
        </p:txBody>
      </p:sp>
      <p:pic>
        <p:nvPicPr>
          <p:cNvPr id="14" name="Image 13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C89ADF1F-F936-47E0-95AB-82C4BA61CE5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8" t="21230" r="10759" b="16246"/>
          <a:stretch/>
        </p:blipFill>
        <p:spPr>
          <a:xfrm>
            <a:off x="7745267" y="3598537"/>
            <a:ext cx="1707091" cy="1873829"/>
          </a:xfrm>
          <a:prstGeom prst="rect">
            <a:avLst/>
          </a:prstGeom>
        </p:spPr>
      </p:pic>
      <p:pic>
        <p:nvPicPr>
          <p:cNvPr id="18" name="Image 17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B426836E-C455-4D52-97DC-EC82FE3305B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8" t="27824" r="10396" b="16376"/>
          <a:stretch/>
        </p:blipFill>
        <p:spPr>
          <a:xfrm>
            <a:off x="1675256" y="3767612"/>
            <a:ext cx="1793552" cy="180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704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Ils</a:t>
            </a:r>
            <a:r>
              <a:rPr lang="fr-FR" dirty="0"/>
              <a:t> sont tout emmitouflés.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L’enquêteur a obtenu une information </a:t>
            </a:r>
            <a:r>
              <a:rPr lang="fr-FR" u="sng" dirty="0"/>
              <a:t>essentielle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2254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ils</a:t>
            </a:r>
            <a:r>
              <a:rPr lang="fr-FR" dirty="0"/>
              <a:t> : </a:t>
            </a:r>
            <a:r>
              <a:rPr lang="fr-FR" b="1" dirty="0">
                <a:solidFill>
                  <a:srgbClr val="00B0F0"/>
                </a:solidFill>
              </a:rPr>
              <a:t>PRONOM PERSONNEL</a:t>
            </a:r>
            <a:endParaRPr lang="fr-FR" dirty="0">
              <a:solidFill>
                <a:srgbClr val="00B0F0"/>
              </a:solidFill>
            </a:endParaRP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/>
              <a:t>essentielle</a:t>
            </a:r>
            <a:r>
              <a:rPr lang="fr-FR" dirty="0"/>
              <a:t> : </a:t>
            </a:r>
            <a:r>
              <a:rPr lang="fr-FR" b="1" dirty="0">
                <a:solidFill>
                  <a:srgbClr val="FFC000"/>
                </a:solidFill>
              </a:rPr>
              <a:t>ADJECTIF</a:t>
            </a:r>
            <a:endParaRPr lang="fr-FR" dirty="0">
              <a:solidFill>
                <a:srgbClr val="FFC000"/>
              </a:solidFill>
            </a:endParaRPr>
          </a:p>
        </p:txBody>
      </p:sp>
      <p:pic>
        <p:nvPicPr>
          <p:cNvPr id="4" name="Image 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2AD8F348-E74C-45E3-8679-53694824BB8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1" t="20397" r="11312" b="16153"/>
          <a:stretch/>
        </p:blipFill>
        <p:spPr>
          <a:xfrm>
            <a:off x="1976857" y="3494113"/>
            <a:ext cx="1757779" cy="1989758"/>
          </a:xfrm>
          <a:prstGeom prst="rect">
            <a:avLst/>
          </a:prstGeom>
        </p:spPr>
      </p:pic>
      <p:pic>
        <p:nvPicPr>
          <p:cNvPr id="7" name="Image 6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70E9FE3B-8FD8-429F-BA59-11309708B5A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9" t="20037" r="10759" b="16514"/>
          <a:stretch/>
        </p:blipFill>
        <p:spPr>
          <a:xfrm>
            <a:off x="7554427" y="3517202"/>
            <a:ext cx="1705174" cy="194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424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dirty="0"/>
              <a:t>As-tu vu </a:t>
            </a:r>
            <a:r>
              <a:rPr lang="fr-FR" u="sng" dirty="0"/>
              <a:t>mon</a:t>
            </a:r>
            <a:r>
              <a:rPr lang="fr-FR" dirty="0"/>
              <a:t> bonnet ?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L’enfant pleurait car </a:t>
            </a:r>
            <a:r>
              <a:rPr lang="fr-FR" u="sng" dirty="0"/>
              <a:t>il</a:t>
            </a:r>
            <a:r>
              <a:rPr lang="fr-FR" dirty="0"/>
              <a:t> était complètement perdu.</a:t>
            </a:r>
          </a:p>
        </p:txBody>
      </p:sp>
    </p:spTree>
    <p:extLst>
      <p:ext uri="{BB962C8B-B14F-4D97-AF65-F5344CB8AC3E}">
        <p14:creationId xmlns:p14="http://schemas.microsoft.com/office/powerpoint/2010/main" val="4236191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u="sng" dirty="0"/>
              <a:t>mon</a:t>
            </a:r>
            <a:r>
              <a:rPr lang="fr-FR" dirty="0"/>
              <a:t> : </a:t>
            </a:r>
            <a:r>
              <a:rPr lang="fr-FR" b="1" dirty="0">
                <a:solidFill>
                  <a:srgbClr val="0070C0"/>
                </a:solidFill>
              </a:rPr>
              <a:t>DETERMINANT</a:t>
            </a:r>
            <a:endParaRPr lang="fr-FR" dirty="0">
              <a:solidFill>
                <a:srgbClr val="0070C0"/>
              </a:solidFill>
            </a:endParaRP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/>
              <a:t>il</a:t>
            </a:r>
            <a:r>
              <a:rPr lang="fr-FR" dirty="0"/>
              <a:t> : </a:t>
            </a:r>
            <a:r>
              <a:rPr lang="fr-FR" b="1" dirty="0">
                <a:solidFill>
                  <a:srgbClr val="00B0F0"/>
                </a:solidFill>
              </a:rPr>
              <a:t>PRONOM PERSONNEL</a:t>
            </a:r>
            <a:endParaRPr lang="fr-FR" dirty="0">
              <a:solidFill>
                <a:srgbClr val="00B0F0"/>
              </a:solidFill>
            </a:endParaRPr>
          </a:p>
        </p:txBody>
      </p:sp>
      <p:pic>
        <p:nvPicPr>
          <p:cNvPr id="14" name="Image 1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AAA1F118-C529-4988-AEB2-870B70CDDA6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1" t="20397" r="11312" b="16153"/>
          <a:stretch/>
        </p:blipFill>
        <p:spPr>
          <a:xfrm>
            <a:off x="7694579" y="3482608"/>
            <a:ext cx="1757779" cy="1989758"/>
          </a:xfrm>
          <a:prstGeom prst="rect">
            <a:avLst/>
          </a:prstGeom>
        </p:spPr>
      </p:pic>
      <p:pic>
        <p:nvPicPr>
          <p:cNvPr id="4" name="Image 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B3CA3D1E-592D-4CF5-8DEF-D1158C6D8BF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2" t="20205" r="12075" b="16346"/>
          <a:stretch/>
        </p:blipFill>
        <p:spPr>
          <a:xfrm>
            <a:off x="1903377" y="3482608"/>
            <a:ext cx="1672529" cy="198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072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230</Words>
  <Application>Microsoft Office PowerPoint</Application>
  <PresentationFormat>Grand écran</PresentationFormat>
  <Paragraphs>87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1</vt:lpstr>
      <vt:lpstr>Donne la classe du mot souligné</vt:lpstr>
      <vt:lpstr>Correction</vt:lpstr>
      <vt:lpstr>Donne la classe du mot souligné</vt:lpstr>
      <vt:lpstr>Correction</vt:lpstr>
      <vt:lpstr>Donne la classe du mot souligné</vt:lpstr>
      <vt:lpstr>Correction</vt:lpstr>
      <vt:lpstr>Donne la classe du mot souligné</vt:lpstr>
      <vt:lpstr>Correction</vt:lpstr>
      <vt:lpstr>Donne la classe du mot souligné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25</cp:revision>
  <dcterms:created xsi:type="dcterms:W3CDTF">2021-07-17T07:25:24Z</dcterms:created>
  <dcterms:modified xsi:type="dcterms:W3CDTF">2022-07-25T09:45:59Z</dcterms:modified>
</cp:coreProperties>
</file>